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b28e449515_0_0: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b28e44951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33781" y="1433649"/>
            <a:ext cx="6390300" cy="39522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33775" y="5456992"/>
            <a:ext cx="6390300" cy="1526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33775" y="2129799"/>
            <a:ext cx="6390300" cy="378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33775" y="6069481"/>
            <a:ext cx="6390300" cy="2504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33775" y="4141374"/>
            <a:ext cx="6390300" cy="16209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33775" y="2219044"/>
            <a:ext cx="6390300" cy="65781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33775"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624300"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33775" y="1069785"/>
            <a:ext cx="2106000" cy="14550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33775" y="2675618"/>
            <a:ext cx="2106000" cy="61218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67688" y="866746"/>
            <a:ext cx="4775700" cy="7876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99125" y="2374428"/>
            <a:ext cx="3033900" cy="2854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199125" y="5397207"/>
            <a:ext cx="3033900" cy="2378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3704625" y="1394418"/>
            <a:ext cx="2877600" cy="71148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33775" y="8145800"/>
            <a:ext cx="4499100" cy="1165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664050" y="2358700"/>
            <a:ext cx="5529900" cy="772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i="1" sz="1200">
              <a:latin typeface="Calibri"/>
              <a:ea typeface="Calibri"/>
              <a:cs typeface="Calibri"/>
              <a:sym typeface="Calibri"/>
            </a:endParaRPr>
          </a:p>
        </p:txBody>
      </p:sp>
      <p:sp>
        <p:nvSpPr>
          <p:cNvPr id="55" name="Google Shape;55;p13"/>
          <p:cNvSpPr txBox="1"/>
          <p:nvPr/>
        </p:nvSpPr>
        <p:spPr>
          <a:xfrm>
            <a:off x="664050" y="2142775"/>
            <a:ext cx="5529900" cy="7065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nl" sz="2400">
                <a:latin typeface="Calibri"/>
                <a:ea typeface="Calibri"/>
                <a:cs typeface="Calibri"/>
                <a:sym typeface="Calibri"/>
              </a:rPr>
              <a:t>In de wolken</a:t>
            </a:r>
            <a:endParaRPr b="1" sz="2400">
              <a:latin typeface="Calibri"/>
              <a:ea typeface="Calibri"/>
              <a:cs typeface="Calibri"/>
              <a:sym typeface="Calibri"/>
            </a:endParaRPr>
          </a:p>
          <a:p>
            <a:pPr indent="0" lvl="0" marL="0" rtl="0" algn="ctr">
              <a:lnSpc>
                <a:spcPct val="115000"/>
              </a:lnSpc>
              <a:spcBef>
                <a:spcPts val="0"/>
              </a:spcBef>
              <a:spcAft>
                <a:spcPts val="0"/>
              </a:spcAft>
              <a:buNone/>
            </a:pPr>
            <a:r>
              <a:rPr lang="nl" sz="1100">
                <a:solidFill>
                  <a:srgbClr val="F39430"/>
                </a:solidFill>
              </a:rPr>
              <a:t>Exodus 16: 9-12</a:t>
            </a:r>
            <a:endParaRPr sz="1100">
              <a:solidFill>
                <a:srgbClr val="F39430"/>
              </a:solidFill>
            </a:endParaRPr>
          </a:p>
          <a:p>
            <a:pPr indent="0" lvl="0" marL="0" rtl="0" algn="ctr">
              <a:lnSpc>
                <a:spcPct val="115000"/>
              </a:lnSpc>
              <a:spcBef>
                <a:spcPts val="0"/>
              </a:spcBef>
              <a:spcAft>
                <a:spcPts val="0"/>
              </a:spcAft>
              <a:buNone/>
            </a:pPr>
            <a:r>
              <a:rPr lang="nl" sz="1100">
                <a:solidFill>
                  <a:srgbClr val="F39430"/>
                </a:solidFill>
              </a:rPr>
              <a:t>Daarna zei Mozes tegen Aäron: ‘De Heer heeft gehoord hoe de mensen protesteerden. Zeg daarom tegen het volk dat iedereen nu moet knielen voor de Heer.’ Aäron zei dat tegen het volk. Iedereen knielde, met zijn gezicht naar de woestijn. Toen verscheen de Heer in een wolk van stralend licht. Hij zei tegen Mozes: ‘Ik heb gehoord hoe de Israëlieten protesteerden. Zeg tegen hen dat ze vanavond vlees zullen eten en morgen brood. Dan zullen ze begrijpen wie ik ben: de Heer, hun God.’</a:t>
            </a:r>
            <a:endParaRPr sz="1100">
              <a:solidFill>
                <a:srgbClr val="F39430"/>
              </a:solidFill>
            </a:endParaRPr>
          </a:p>
          <a:p>
            <a:pPr indent="0" lvl="0" marL="0" rtl="0" algn="l">
              <a:lnSpc>
                <a:spcPct val="115000"/>
              </a:lnSpc>
              <a:spcBef>
                <a:spcPts val="0"/>
              </a:spcBef>
              <a:spcAft>
                <a:spcPts val="0"/>
              </a:spcAft>
              <a:buNone/>
            </a:pPr>
            <a:r>
              <a:t/>
            </a:r>
            <a:endParaRPr sz="1100">
              <a:latin typeface="Calibri"/>
              <a:ea typeface="Calibri"/>
              <a:cs typeface="Calibri"/>
              <a:sym typeface="Calibri"/>
            </a:endParaRPr>
          </a:p>
          <a:p>
            <a:pPr indent="0" lvl="0" marL="0" rtl="0" algn="l">
              <a:lnSpc>
                <a:spcPct val="115000"/>
              </a:lnSpc>
              <a:spcBef>
                <a:spcPts val="0"/>
              </a:spcBef>
              <a:spcAft>
                <a:spcPts val="0"/>
              </a:spcAft>
              <a:buNone/>
            </a:pPr>
            <a:r>
              <a:rPr b="1" lang="nl" sz="1200"/>
              <a:t>Nodig:</a:t>
            </a:r>
            <a:endParaRPr b="1" sz="1200"/>
          </a:p>
          <a:p>
            <a:pPr indent="-304800" lvl="0" marL="457200" rtl="0" algn="l">
              <a:lnSpc>
                <a:spcPct val="115000"/>
              </a:lnSpc>
              <a:spcBef>
                <a:spcPts val="0"/>
              </a:spcBef>
              <a:spcAft>
                <a:spcPts val="0"/>
              </a:spcAft>
              <a:buSzPts val="1200"/>
              <a:buChar char="-"/>
            </a:pPr>
            <a:r>
              <a:rPr lang="nl" sz="1200"/>
              <a:t>Blauw papier</a:t>
            </a:r>
            <a:endParaRPr sz="1200"/>
          </a:p>
          <a:p>
            <a:pPr indent="-304800" lvl="0" marL="457200" rtl="0" algn="l">
              <a:lnSpc>
                <a:spcPct val="115000"/>
              </a:lnSpc>
              <a:spcBef>
                <a:spcPts val="0"/>
              </a:spcBef>
              <a:spcAft>
                <a:spcPts val="0"/>
              </a:spcAft>
              <a:buSzPts val="1200"/>
              <a:buChar char="-"/>
            </a:pPr>
            <a:r>
              <a:rPr lang="nl" sz="1200"/>
              <a:t>Kleurpotloden en witte potloden</a:t>
            </a:r>
            <a:endParaRPr sz="1200"/>
          </a:p>
          <a:p>
            <a:pPr indent="-304800" lvl="0" marL="457200" rtl="0" algn="l">
              <a:lnSpc>
                <a:spcPct val="115000"/>
              </a:lnSpc>
              <a:spcBef>
                <a:spcPts val="0"/>
              </a:spcBef>
              <a:spcAft>
                <a:spcPts val="0"/>
              </a:spcAft>
              <a:buSzPts val="1200"/>
              <a:buChar char="-"/>
            </a:pPr>
            <a:r>
              <a:rPr lang="nl" sz="1200"/>
              <a:t>Eventueel: een beamer en een video van een wolkenlucht (https://www.youtube.com/watch?v=KeG3Cl6QexA&amp;t=230s)</a:t>
            </a:r>
            <a:endParaRPr sz="1200"/>
          </a:p>
          <a:p>
            <a:pPr indent="-304800" lvl="0" marL="457200" rtl="0" algn="l">
              <a:lnSpc>
                <a:spcPct val="115000"/>
              </a:lnSpc>
              <a:spcBef>
                <a:spcPts val="0"/>
              </a:spcBef>
              <a:spcAft>
                <a:spcPts val="0"/>
              </a:spcAft>
              <a:buSzPts val="1200"/>
              <a:buChar char="-"/>
            </a:pPr>
            <a:r>
              <a:rPr lang="nl" sz="1200"/>
              <a:t>Lekkere zitzakken of kleedjes</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b="1" lang="nl" sz="1200"/>
              <a:t>Uitleg activiteit:</a:t>
            </a:r>
            <a:endParaRPr b="1" sz="1200"/>
          </a:p>
          <a:p>
            <a:pPr indent="0" lvl="0" marL="0" rtl="0" algn="l">
              <a:lnSpc>
                <a:spcPct val="115000"/>
              </a:lnSpc>
              <a:spcBef>
                <a:spcPts val="0"/>
              </a:spcBef>
              <a:spcAft>
                <a:spcPts val="0"/>
              </a:spcAft>
              <a:buNone/>
            </a:pPr>
            <a:r>
              <a:rPr lang="nl" sz="1200"/>
              <a:t>Richt een beamer op het plafond of op een grote muur en speel de video van de wolkenlucht af en leg een aantal zitzakken of kleedjes neer. Met mooi wolkenweer kun je de deelnemers natuurlijk ook buiten naar de wolken laten kijken. </a:t>
            </a:r>
            <a:endParaRPr sz="1200"/>
          </a:p>
          <a:p>
            <a:pPr indent="0" lvl="0" marL="0" rtl="0" algn="l">
              <a:lnSpc>
                <a:spcPct val="115000"/>
              </a:lnSpc>
              <a:spcBef>
                <a:spcPts val="0"/>
              </a:spcBef>
              <a:spcAft>
                <a:spcPts val="0"/>
              </a:spcAft>
              <a:buNone/>
            </a:pPr>
            <a:r>
              <a:t/>
            </a:r>
            <a:endParaRPr b="1" sz="1200"/>
          </a:p>
          <a:p>
            <a:pPr indent="0" lvl="0" marL="0" rtl="0" algn="l">
              <a:lnSpc>
                <a:spcPct val="115000"/>
              </a:lnSpc>
              <a:spcBef>
                <a:spcPts val="0"/>
              </a:spcBef>
              <a:spcAft>
                <a:spcPts val="0"/>
              </a:spcAft>
              <a:buNone/>
            </a:pPr>
            <a:r>
              <a:rPr lang="nl" sz="1200"/>
              <a:t>God wilde zich aan de Israëlieten laten zien. Maar niet helemaal zichtbaar, Hij liet zich zien in een wolk van stralend licht. Wat zie jij in de wolken? Ga lekker zitten, kies een wolk uit en teken wat jij in de wolk ziet. </a:t>
            </a:r>
            <a:endParaRPr sz="1200"/>
          </a:p>
          <a:p>
            <a:pPr indent="0" lvl="0" marL="0" rtl="0" algn="l">
              <a:lnSpc>
                <a:spcPct val="115000"/>
              </a:lnSpc>
              <a:spcBef>
                <a:spcPts val="0"/>
              </a:spcBef>
              <a:spcAft>
                <a:spcPts val="0"/>
              </a:spcAft>
              <a:buNone/>
            </a:pPr>
            <a:r>
              <a:t/>
            </a:r>
            <a:endParaRPr b="1" sz="1200"/>
          </a:p>
          <a:p>
            <a:pPr indent="0" lvl="0" marL="0" rtl="0" algn="l">
              <a:lnSpc>
                <a:spcPct val="115000"/>
              </a:lnSpc>
              <a:spcBef>
                <a:spcPts val="0"/>
              </a:spcBef>
              <a:spcAft>
                <a:spcPts val="0"/>
              </a:spcAft>
              <a:buNone/>
            </a:pPr>
            <a:r>
              <a:rPr b="1" lang="nl" sz="1200"/>
              <a:t>Om door te praten</a:t>
            </a:r>
            <a:br>
              <a:rPr b="1" lang="nl" sz="1200"/>
            </a:br>
            <a:endParaRPr b="1" sz="1200"/>
          </a:p>
          <a:p>
            <a:pPr indent="-304800" lvl="0" marL="457200" rtl="0" algn="l">
              <a:lnSpc>
                <a:spcPct val="115000"/>
              </a:lnSpc>
              <a:spcBef>
                <a:spcPts val="0"/>
              </a:spcBef>
              <a:spcAft>
                <a:spcPts val="0"/>
              </a:spcAft>
              <a:buSzPts val="1200"/>
              <a:buChar char="●"/>
            </a:pPr>
            <a:r>
              <a:rPr lang="nl" sz="1200"/>
              <a:t>Hoe denk jij dat God er uit ziet?</a:t>
            </a:r>
            <a:endParaRPr sz="1200"/>
          </a:p>
          <a:p>
            <a:pPr indent="-304800" lvl="0" marL="457200" rtl="0" algn="l">
              <a:lnSpc>
                <a:spcPct val="115000"/>
              </a:lnSpc>
              <a:spcBef>
                <a:spcPts val="0"/>
              </a:spcBef>
              <a:spcAft>
                <a:spcPts val="0"/>
              </a:spcAft>
              <a:buSzPts val="1200"/>
              <a:buChar char="●"/>
            </a:pPr>
            <a:r>
              <a:rPr lang="nl" sz="1200"/>
              <a:t>Waarom laat God zich zien in een wolk denk je?</a:t>
            </a:r>
            <a:endParaRPr sz="1200"/>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b="1" sz="1200">
              <a:latin typeface="Calibri"/>
              <a:ea typeface="Calibri"/>
              <a:cs typeface="Calibri"/>
              <a:sym typeface="Calibri"/>
            </a:endParaRPr>
          </a:p>
        </p:txBody>
      </p:sp>
      <p:pic>
        <p:nvPicPr>
          <p:cNvPr id="56" name="Google Shape;56;p13"/>
          <p:cNvPicPr preferRelativeResize="0"/>
          <p:nvPr/>
        </p:nvPicPr>
        <p:blipFill>
          <a:blip r:embed="rId4">
            <a:alphaModFix/>
          </a:blip>
          <a:stretch>
            <a:fillRect/>
          </a:stretch>
        </p:blipFill>
        <p:spPr>
          <a:xfrm>
            <a:off x="4540069" y="8049225"/>
            <a:ext cx="1653880" cy="9221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